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86C"/>
    <a:srgbClr val="939281"/>
    <a:srgbClr val="B7212D"/>
    <a:srgbClr val="6F508D"/>
    <a:srgbClr val="A187BB"/>
    <a:srgbClr val="AAA190"/>
    <a:srgbClr val="003065"/>
    <a:srgbClr val="224158"/>
    <a:srgbClr val="A09784"/>
    <a:srgbClr val="9B9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89387" autoAdjust="0"/>
  </p:normalViewPr>
  <p:slideViewPr>
    <p:cSldViewPr>
      <p:cViewPr varScale="1">
        <p:scale>
          <a:sx n="78" d="100"/>
          <a:sy n="78" d="100"/>
        </p:scale>
        <p:origin x="91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83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6C725-86FD-4131-9D13-081F8E80E38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11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9134"/>
          <a:stretch/>
        </p:blipFill>
        <p:spPr bwMode="auto">
          <a:xfrm>
            <a:off x="1" y="1"/>
            <a:ext cx="967689" cy="4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327" y="6492371"/>
            <a:ext cx="1320337" cy="1990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http://fre.mazars.com/var/mazars/storage/images/media/global-contents/web-image-bank/corporate/news-2/news-2-1086x202/19052384-2-eng-GB/News-2-1086x2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289"/>
          <a:stretch/>
        </p:blipFill>
        <p:spPr bwMode="auto">
          <a:xfrm>
            <a:off x="0" y="439407"/>
            <a:ext cx="12192000" cy="14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0" y="429696"/>
            <a:ext cx="12192000" cy="1444817"/>
          </a:xfrm>
          <a:prstGeom prst="rect">
            <a:avLst/>
          </a:prstGeom>
          <a:solidFill>
            <a:srgbClr val="49386C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39415" y="4511208"/>
            <a:ext cx="10225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/>
              <a:t>pour </a:t>
            </a:r>
            <a:r>
              <a:rPr lang="fr-FR" sz="2000" dirty="0"/>
              <a:t>la </a:t>
            </a:r>
            <a:r>
              <a:rPr lang="fr-FR" sz="2000" b="1" dirty="0">
                <a:solidFill>
                  <a:srgbClr val="49386C"/>
                </a:solidFill>
              </a:rPr>
              <a:t>réalisation du diagnostic avant mise en production </a:t>
            </a:r>
            <a:endParaRPr lang="fr-FR" sz="2000" b="1" dirty="0" smtClean="0">
              <a:solidFill>
                <a:srgbClr val="49386C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sz="2000" dirty="0" smtClean="0"/>
              <a:t>d’un </a:t>
            </a:r>
            <a:r>
              <a:rPr lang="fr-FR" sz="2000" dirty="0"/>
              <a:t>projet informatique stratégique.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07368" y="5986155"/>
            <a:ext cx="99907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6F508D"/>
                </a:solidFill>
              </a:rPr>
              <a:t>Contacts </a:t>
            </a:r>
            <a:r>
              <a:rPr lang="fr-FR" b="1" dirty="0" smtClean="0">
                <a:solidFill>
                  <a:srgbClr val="224158"/>
                </a:solidFill>
              </a:rPr>
              <a:t>: </a:t>
            </a:r>
            <a:r>
              <a:rPr lang="fr-FR" dirty="0"/>
              <a:t>Véronique BEAUPERE, Pierre MASIERI, Jérôme HUBER et Matthieu DUPONCHEL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0" y="1"/>
            <a:ext cx="12192000" cy="437901"/>
            <a:chOff x="0" y="0"/>
            <a:chExt cx="9144000" cy="43790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solidFill>
              <a:srgbClr val="6F50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45967"/>
              <a:ext cx="9144000" cy="147918"/>
            </a:xfrm>
            <a:prstGeom prst="rect">
              <a:avLst/>
            </a:prstGeom>
            <a:solidFill>
              <a:srgbClr val="B721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289983"/>
              <a:ext cx="9144000" cy="147918"/>
            </a:xfrm>
            <a:prstGeom prst="rect">
              <a:avLst/>
            </a:prstGeom>
            <a:solidFill>
              <a:srgbClr val="AAA1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Rectangle 8"/>
          <p:cNvSpPr/>
          <p:nvPr/>
        </p:nvSpPr>
        <p:spPr>
          <a:xfrm>
            <a:off x="1226440" y="730362"/>
            <a:ext cx="410445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b="1" dirty="0">
                <a:latin typeface="Arial Narrow" panose="020B0606020202030204" pitchFamily="34" charset="0"/>
              </a:rPr>
              <a:t>GAIN DE MISSION</a:t>
            </a:r>
          </a:p>
        </p:txBody>
      </p:sp>
      <p:sp>
        <p:nvSpPr>
          <p:cNvPr id="18" name="Parallélogramme 17"/>
          <p:cNvSpPr/>
          <p:nvPr/>
        </p:nvSpPr>
        <p:spPr>
          <a:xfrm>
            <a:off x="8221612" y="435635"/>
            <a:ext cx="2279336" cy="797544"/>
          </a:xfrm>
          <a:prstGeom prst="parallelogram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fr-FR" sz="1800" b="1" dirty="0" smtClean="0"/>
              <a:t>Service Financiers</a:t>
            </a:r>
            <a:endParaRPr lang="fr-FR" sz="1800" b="1" dirty="0"/>
          </a:p>
        </p:txBody>
      </p:sp>
      <p:sp>
        <p:nvSpPr>
          <p:cNvPr id="3" name="Triangle isocèle 2"/>
          <p:cNvSpPr/>
          <p:nvPr/>
        </p:nvSpPr>
        <p:spPr>
          <a:xfrm rot="3600000">
            <a:off x="10215778" y="1437465"/>
            <a:ext cx="159237" cy="127319"/>
          </a:xfrm>
          <a:prstGeom prst="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Parallélogramme 18"/>
          <p:cNvSpPr/>
          <p:nvPr/>
        </p:nvSpPr>
        <p:spPr>
          <a:xfrm>
            <a:off x="10363161" y="435635"/>
            <a:ext cx="1690812" cy="797544"/>
          </a:xfrm>
          <a:prstGeom prst="parallelogram">
            <a:avLst/>
          </a:prstGeom>
          <a:solidFill>
            <a:srgbClr val="6F508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fr-FR" sz="1800" b="1" dirty="0" smtClean="0"/>
              <a:t>AUDIT</a:t>
            </a:r>
            <a:endParaRPr lang="fr-FR" sz="1800" b="1" dirty="0"/>
          </a:p>
        </p:txBody>
      </p:sp>
      <p:pic>
        <p:nvPicPr>
          <p:cNvPr id="1026" name="Picture 2" descr="Résultat de recherche d'images pour &quot;oddo et compagni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65" y="2705072"/>
            <a:ext cx="1710437" cy="171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132856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Une collaboration gagnante entre </a:t>
            </a:r>
            <a:r>
              <a:rPr lang="fr-FR" sz="2000" b="1" dirty="0"/>
              <a:t>l'audit, l'audit IT et </a:t>
            </a:r>
            <a:r>
              <a:rPr lang="fr-FR" sz="2000" b="1" dirty="0" smtClean="0"/>
              <a:t>Mazars </a:t>
            </a:r>
            <a:r>
              <a:rPr lang="fr-FR" sz="2000" b="1" dirty="0" err="1" smtClean="0"/>
              <a:t>Advese</a:t>
            </a:r>
            <a:r>
              <a:rPr lang="fr-FR" sz="2000" b="1" dirty="0" smtClean="0"/>
              <a:t> </a:t>
            </a:r>
            <a:r>
              <a:rPr lang="fr-FR" sz="2000" dirty="0"/>
              <a:t>retenue </a:t>
            </a:r>
            <a:r>
              <a:rPr lang="fr-FR" sz="2000" dirty="0" smtClean="0"/>
              <a:t>par : 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448" y="6456564"/>
            <a:ext cx="1189374" cy="35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45212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">
      <a:dk1>
        <a:sysClr val="windowText" lastClr="000000"/>
      </a:dk1>
      <a:lt1>
        <a:srgbClr val="FFFFFF"/>
      </a:lt1>
      <a:dk2>
        <a:srgbClr val="7F7F7F"/>
      </a:dk2>
      <a:lt2>
        <a:srgbClr val="FFFFFF"/>
      </a:lt2>
      <a:accent1>
        <a:srgbClr val="003366"/>
      </a:accent1>
      <a:accent2>
        <a:srgbClr val="990000"/>
      </a:accent2>
      <a:accent3>
        <a:srgbClr val="FF9900"/>
      </a:accent3>
      <a:accent4>
        <a:srgbClr val="7F7F7F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2425</TotalTime>
  <Words>48</Words>
  <Application>Microsoft Office PowerPoint</Application>
  <PresentationFormat>Grand écran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Georgia</vt:lpstr>
      <vt:lpstr>Tahoma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373</cp:revision>
  <dcterms:created xsi:type="dcterms:W3CDTF">2014-01-13T14:35:58Z</dcterms:created>
  <dcterms:modified xsi:type="dcterms:W3CDTF">2017-03-03T07:53:06Z</dcterms:modified>
</cp:coreProperties>
</file>