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12192000" cy="6858000"/>
  <p:notesSz cx="6858000" cy="9144000"/>
  <p:defaultTextStyle>
    <a:defPPr>
      <a:defRPr lang="fr-FR"/>
    </a:defPPr>
    <a:lvl1pPr marL="0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508D"/>
    <a:srgbClr val="B7212D"/>
    <a:srgbClr val="AAA190"/>
    <a:srgbClr val="A09784"/>
    <a:srgbClr val="003366"/>
    <a:srgbClr val="A187BB"/>
    <a:srgbClr val="003065"/>
    <a:srgbClr val="224158"/>
    <a:srgbClr val="9B9A89"/>
    <a:srgbClr val="939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89387" autoAdjust="0"/>
  </p:normalViewPr>
  <p:slideViewPr>
    <p:cSldViewPr>
      <p:cViewPr varScale="1">
        <p:scale>
          <a:sx n="78" d="100"/>
          <a:sy n="78" d="100"/>
        </p:scale>
        <p:origin x="67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8F88B-4084-48FB-AE7C-94360E437D3F}" type="datetimeFigureOut">
              <a:rPr lang="fr-FR" smtClean="0"/>
              <a:pPr/>
              <a:t>03/03/2017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6C725-86FD-4131-9D13-081F8E80E38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2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1589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3178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74767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66356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57944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49533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41122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32711" algn="l" defTabSz="783178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7831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6C725-86FD-4131-9D13-081F8E80E38D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11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4884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014992" y="6344584"/>
            <a:ext cx="2177008" cy="513416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white">
          <a:xfrm>
            <a:off x="8186159" y="6377901"/>
            <a:ext cx="2003069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l">
              <a:defRPr sz="80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white">
          <a:xfrm>
            <a:off x="4092931" y="6377901"/>
            <a:ext cx="3860800" cy="205737"/>
          </a:xfrm>
          <a:prstGeom prst="rect">
            <a:avLst/>
          </a:prstGeom>
        </p:spPr>
        <p:txBody>
          <a:bodyPr vert="horz" lIns="78318" tIns="39159" rIns="78318" bIns="39159" rtlCol="0"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5151" y="6406657"/>
            <a:ext cx="870804" cy="17142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fld id="{AE6AACB0-F5EC-4707-A90B-3CD78749B923}" type="slidenum">
              <a:rPr lang="fr-FR" smtClean="0"/>
              <a:pPr algn="l"/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35402" y="6322287"/>
            <a:ext cx="11320441" cy="342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23" tIns="36262" rIns="72523" bIns="36262" rtlCol="0" anchor="ctr"/>
          <a:lstStyle/>
          <a:p>
            <a:pPr algn="ctr"/>
            <a:endParaRPr lang="fr-FR" sz="1500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9134"/>
          <a:stretch/>
        </p:blipFill>
        <p:spPr bwMode="auto">
          <a:xfrm>
            <a:off x="1" y="1"/>
            <a:ext cx="967689" cy="44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 spd="slow" advTm="4884">
    <p:wipe/>
  </p:transition>
  <p:timing>
    <p:tnLst>
      <p:par>
        <p:cTn id="1" dur="indefinite" restart="never" nodeType="tmRoot"/>
      </p:par>
    </p:tnLst>
  </p:timing>
  <p:hf hdr="0"/>
  <p:txStyles>
    <p:titleStyle>
      <a:lvl1pPr algn="l" defTabSz="783178" rtl="0" eaLnBrk="1" latinLnBrk="0" hangingPunct="1">
        <a:lnSpc>
          <a:spcPts val="2617"/>
        </a:lnSpc>
        <a:spcBef>
          <a:spcPct val="0"/>
        </a:spcBef>
        <a:buNone/>
        <a:defRPr sz="19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83178" rtl="0" eaLnBrk="1" latinLnBrk="0" hangingPunct="1">
        <a:lnSpc>
          <a:spcPts val="1586"/>
        </a:lnSpc>
        <a:spcBef>
          <a:spcPts val="0"/>
        </a:spcBef>
        <a:spcAft>
          <a:spcPts val="159"/>
        </a:spcAft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6905" indent="-142276" algn="l" defTabSz="783178" rtl="0" eaLnBrk="1" latinLnBrk="0" hangingPunct="1">
        <a:lnSpc>
          <a:spcPts val="1745"/>
        </a:lnSpc>
        <a:spcBef>
          <a:spcPts val="0"/>
        </a:spcBef>
        <a:buFont typeface="Wingdings" pitchFamily="2" charset="2"/>
        <a:buChar char="§"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642430" indent="-80581" algn="l" defTabSz="783178" rtl="0" eaLnBrk="1" latinLnBrk="0" hangingPunct="1">
        <a:lnSpc>
          <a:spcPts val="1983"/>
        </a:lnSpc>
        <a:spcBef>
          <a:spcPts val="0"/>
        </a:spcBef>
        <a:buClr>
          <a:schemeClr val="accent3"/>
        </a:buClr>
        <a:buFont typeface="Tahoma" pitchFamily="34" charset="0"/>
        <a:buChar char="-"/>
        <a:defRPr sz="12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899402" indent="-109541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Char char="-"/>
        <a:defRPr sz="1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99335" indent="0" algn="l" defTabSz="783178" rtl="0" eaLnBrk="1" latinLnBrk="0" hangingPunct="1">
        <a:lnSpc>
          <a:spcPts val="1745"/>
        </a:lnSpc>
        <a:spcBef>
          <a:spcPts val="0"/>
        </a:spcBef>
        <a:buClr>
          <a:schemeClr val="accent2"/>
        </a:buClr>
        <a:buFont typeface="Arial" pitchFamily="34" charset="0"/>
        <a:buNone/>
        <a:defRPr sz="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153739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5328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6916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28505" indent="-195794" algn="l" defTabSz="783178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589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178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4767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6356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7944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9533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1122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2711" algn="l" defTabSz="78317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Banque et Marché de Capitaux_1086x20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09"/>
          <a:stretch/>
        </p:blipFill>
        <p:spPr bwMode="auto">
          <a:xfrm>
            <a:off x="-6481" y="288435"/>
            <a:ext cx="12214537" cy="206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-6482" y="6453336"/>
            <a:ext cx="9558865" cy="276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Et n’hésitez pas à relayer l’information à vos contacts et sur les réseaux sociaux !</a:t>
            </a:r>
          </a:p>
        </p:txBody>
      </p:sp>
      <p:sp>
        <p:nvSpPr>
          <p:cNvPr id="3" name="Rectangle 2"/>
          <p:cNvSpPr/>
          <p:nvPr/>
        </p:nvSpPr>
        <p:spPr>
          <a:xfrm>
            <a:off x="4151784" y="2631187"/>
            <a:ext cx="7128792" cy="2478735"/>
          </a:xfrm>
          <a:prstGeom prst="rect">
            <a:avLst/>
          </a:prstGeom>
          <a:noFill/>
          <a:ln>
            <a:solidFill>
              <a:srgbClr val="AAA19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200" b="1" dirty="0" smtClean="0">
                <a:solidFill>
                  <a:schemeClr val="tx1"/>
                </a:solidFill>
              </a:rPr>
              <a:t>Mazars sponsor du numéro Banque &amp; Stratégie</a:t>
            </a:r>
            <a:br>
              <a:rPr lang="fr-FR" sz="2200" b="1" dirty="0" smtClean="0">
                <a:solidFill>
                  <a:schemeClr val="tx1"/>
                </a:solidFill>
              </a:rPr>
            </a:br>
            <a:r>
              <a:rPr lang="fr-FR" sz="2200" b="1" dirty="0" smtClean="0">
                <a:solidFill>
                  <a:schemeClr val="tx1"/>
                </a:solidFill>
              </a:rPr>
              <a:t> de février 2017 dédié au</a:t>
            </a:r>
          </a:p>
          <a:p>
            <a:pPr algn="ctr">
              <a:lnSpc>
                <a:spcPct val="150000"/>
              </a:lnSpc>
            </a:pPr>
            <a:r>
              <a:rPr lang="fr-FR" sz="2200" b="1" dirty="0">
                <a:solidFill>
                  <a:srgbClr val="6F508D"/>
                </a:solidFill>
              </a:rPr>
              <a:t>Traitement prudentiel de la dette souveraine : </a:t>
            </a:r>
            <a:r>
              <a:rPr lang="fr-FR" sz="2200" b="1" dirty="0" smtClean="0">
                <a:solidFill>
                  <a:srgbClr val="6F508D"/>
                </a:solidFill>
              </a:rPr>
              <a:t/>
            </a:r>
            <a:br>
              <a:rPr lang="fr-FR" sz="2200" b="1" dirty="0" smtClean="0">
                <a:solidFill>
                  <a:srgbClr val="6F508D"/>
                </a:solidFill>
              </a:rPr>
            </a:br>
            <a:r>
              <a:rPr lang="fr-FR" sz="2200" b="1" dirty="0" smtClean="0">
                <a:solidFill>
                  <a:srgbClr val="6F508D"/>
                </a:solidFill>
              </a:rPr>
              <a:t>le </a:t>
            </a:r>
            <a:r>
              <a:rPr lang="fr-FR" sz="2200" b="1" dirty="0">
                <a:solidFill>
                  <a:srgbClr val="6F508D"/>
                </a:solidFill>
              </a:rPr>
              <a:t>casse-tête de la réforme</a:t>
            </a:r>
          </a:p>
        </p:txBody>
      </p:sp>
      <p:pic>
        <p:nvPicPr>
          <p:cNvPr id="20" name="Picture 4" descr="d:\Users\jeanne.bourgain\Desktop\3124.linkedin-logo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08" y="6444299"/>
            <a:ext cx="315196" cy="27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://www.logoeps.net/wp-content/uploads/2013/04/twitter_bird_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235" y="6444299"/>
            <a:ext cx="279590" cy="27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384032" y="2542509"/>
            <a:ext cx="299814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384032" y="5024142"/>
            <a:ext cx="299814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206"/>
            <a:ext cx="12192000" cy="31000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416" y="2601678"/>
            <a:ext cx="2319266" cy="3279473"/>
          </a:xfrm>
          <a:prstGeom prst="rect">
            <a:avLst/>
          </a:prstGeom>
          <a:scene3d>
            <a:camera prst="perspectiveHeroicExtremeRightFacing"/>
            <a:lightRig rig="threePt" dir="t"/>
          </a:scene3d>
          <a:sp3d extrusionH="127000" contourW="12700">
            <a:bevelT w="57150" h="25400"/>
            <a:contourClr>
              <a:schemeClr val="bg1"/>
            </a:contourClr>
          </a:sp3d>
        </p:spPr>
      </p:pic>
      <p:sp>
        <p:nvSpPr>
          <p:cNvPr id="23" name="Parallélogramme 22"/>
          <p:cNvSpPr/>
          <p:nvPr/>
        </p:nvSpPr>
        <p:spPr>
          <a:xfrm>
            <a:off x="9992795" y="288435"/>
            <a:ext cx="2250158" cy="719283"/>
          </a:xfrm>
          <a:prstGeom prst="parallelogram">
            <a:avLst>
              <a:gd name="adj" fmla="val 35758"/>
            </a:avLst>
          </a:prstGeom>
          <a:solidFill>
            <a:srgbClr val="6F50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 smtClean="0"/>
              <a:t>Services Financiers</a:t>
            </a:r>
            <a:endParaRPr lang="fr-FR" sz="1800" b="1" dirty="0"/>
          </a:p>
        </p:txBody>
      </p:sp>
      <p:sp>
        <p:nvSpPr>
          <p:cNvPr id="24" name="Parallélogramme 23"/>
          <p:cNvSpPr/>
          <p:nvPr/>
        </p:nvSpPr>
        <p:spPr>
          <a:xfrm>
            <a:off x="8114106" y="288435"/>
            <a:ext cx="2149046" cy="719283"/>
          </a:xfrm>
          <a:prstGeom prst="parallelogram">
            <a:avLst>
              <a:gd name="adj" fmla="val 35758"/>
            </a:avLst>
          </a:prstGeom>
          <a:solidFill>
            <a:srgbClr val="B7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 smtClean="0"/>
              <a:t>Publication</a:t>
            </a:r>
            <a:endParaRPr lang="fr-FR" sz="1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79376" y="5650768"/>
            <a:ext cx="111612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r-FR" b="1" dirty="0" smtClean="0"/>
              <a:t>Merci aux rédacteurs : </a:t>
            </a:r>
            <a:r>
              <a:rPr lang="fr-FR" b="1" dirty="0"/>
              <a:t>Audrey </a:t>
            </a:r>
            <a:r>
              <a:rPr lang="fr-FR" b="1" dirty="0" smtClean="0"/>
              <a:t>Cauchet, </a:t>
            </a:r>
            <a:r>
              <a:rPr lang="fr-FR" b="1" dirty="0"/>
              <a:t>Laurence </a:t>
            </a:r>
            <a:r>
              <a:rPr lang="fr-FR" b="1" dirty="0" err="1" smtClean="0"/>
              <a:t>Karagulian</a:t>
            </a:r>
            <a:r>
              <a:rPr lang="fr-FR" b="1" dirty="0" smtClean="0"/>
              <a:t>, Simon </a:t>
            </a:r>
            <a:r>
              <a:rPr lang="fr-FR" b="1" dirty="0" err="1" smtClean="0"/>
              <a:t>Shohet</a:t>
            </a:r>
            <a:r>
              <a:rPr lang="fr-FR" b="1" dirty="0" smtClean="0"/>
              <a:t> et Nicolas </a:t>
            </a:r>
            <a:r>
              <a:rPr lang="fr-FR" b="1" dirty="0"/>
              <a:t>Vieux </a:t>
            </a:r>
          </a:p>
        </p:txBody>
      </p:sp>
    </p:spTree>
    <p:extLst>
      <p:ext uri="{BB962C8B-B14F-4D97-AF65-F5344CB8AC3E}">
        <p14:creationId xmlns:p14="http://schemas.microsoft.com/office/powerpoint/2010/main" val="895445212"/>
      </p:ext>
    </p:extLst>
  </p:cSld>
  <p:clrMapOvr>
    <a:masterClrMapping/>
  </p:clrMapOvr>
  <p:transition spd="slow" advTm="4884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affichage_dynamique">
  <a:themeElements>
    <a:clrScheme name="Mazars">
      <a:dk1>
        <a:sysClr val="windowText" lastClr="000000"/>
      </a:dk1>
      <a:lt1>
        <a:srgbClr val="FFFFFF"/>
      </a:lt1>
      <a:dk2>
        <a:srgbClr val="7F7F7F"/>
      </a:dk2>
      <a:lt2>
        <a:srgbClr val="FFFFFF"/>
      </a:lt2>
      <a:accent1>
        <a:srgbClr val="003366"/>
      </a:accent1>
      <a:accent2>
        <a:srgbClr val="990000"/>
      </a:accent2>
      <a:accent3>
        <a:srgbClr val="FF9900"/>
      </a:accent3>
      <a:accent4>
        <a:srgbClr val="7F7F7F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ZARS CORPO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Masque_affichage_dynamique</Template>
  <TotalTime>2250</TotalTime>
  <Words>41</Words>
  <Application>Microsoft Office PowerPoint</Application>
  <PresentationFormat>Grand écran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Tahoma</vt:lpstr>
      <vt:lpstr>Wingdings</vt:lpstr>
      <vt:lpstr>Masque_affichage_dynamique</vt:lpstr>
      <vt:lpstr>Présentation PowerPoint</vt:lpstr>
    </vt:vector>
  </TitlesOfParts>
  <Company>Mazars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SUR UNE LIGNE</dc:title>
  <dc:creator>ARNAULT Caroline</dc:creator>
  <cp:lastModifiedBy>BAUDOUIN Alison</cp:lastModifiedBy>
  <cp:revision>374</cp:revision>
  <dcterms:created xsi:type="dcterms:W3CDTF">2014-01-13T14:35:58Z</dcterms:created>
  <dcterms:modified xsi:type="dcterms:W3CDTF">2017-03-03T07:51:47Z</dcterms:modified>
</cp:coreProperties>
</file>